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260" r:id="rId6"/>
    <p:sldId id="309" r:id="rId7"/>
    <p:sldId id="310" r:id="rId8"/>
    <p:sldId id="311" r:id="rId9"/>
    <p:sldId id="312" r:id="rId10"/>
    <p:sldId id="261" r:id="rId11"/>
    <p:sldId id="262" r:id="rId12"/>
    <p:sldId id="308" r:id="rId13"/>
    <p:sldId id="313" r:id="rId14"/>
    <p:sldId id="314" r:id="rId15"/>
    <p:sldId id="315" r:id="rId16"/>
    <p:sldId id="316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317" r:id="rId26"/>
    <p:sldId id="276" r:id="rId27"/>
    <p:sldId id="273" r:id="rId28"/>
    <p:sldId id="274" r:id="rId29"/>
    <p:sldId id="277" r:id="rId30"/>
    <p:sldId id="304" r:id="rId31"/>
    <p:sldId id="306" r:id="rId32"/>
    <p:sldId id="307" r:id="rId33"/>
    <p:sldId id="286" r:id="rId34"/>
    <p:sldId id="288" r:id="rId35"/>
    <p:sldId id="289" r:id="rId36"/>
    <p:sldId id="290" r:id="rId37"/>
    <p:sldId id="291" r:id="rId38"/>
  </p:sldIdLst>
  <p:sldSz cx="9144000" cy="5143500" type="screen16x9"/>
  <p:notesSz cx="6858000" cy="9144000"/>
  <p:embeddedFontLst>
    <p:embeddedFont>
      <p:font typeface="Economica" panose="02000506040000020004"/>
      <p:regular r:id="rId40"/>
      <p:bold r:id="rId41"/>
      <p:italic r:id="rId42"/>
      <p:boldItalic r:id="rId43"/>
    </p:embeddedFont>
    <p:embeddedFont>
      <p:font typeface="Open Sans" panose="020B0606030504020204" pitchFamily="34" charset="0"/>
      <p:regular r:id="rId44"/>
      <p:bold r:id="rId45"/>
      <p:italic r:id="rId46"/>
      <p:boldItalic r:id="rId47"/>
    </p:embeddedFont>
    <p:embeddedFont>
      <p:font typeface="Roboto" panose="02000000000000000000" pitchFamily="2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2"/>
    <p:restoredTop sz="94748"/>
  </p:normalViewPr>
  <p:slideViewPr>
    <p:cSldViewPr snapToGrid="0">
      <p:cViewPr varScale="1">
        <p:scale>
          <a:sx n="140" d="100"/>
          <a:sy n="140" d="100"/>
        </p:scale>
        <p:origin x="200" y="1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font" Target="fonts/font1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/Relationships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9b5bd80c8e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9b5bd80c8e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9b5bd80c8e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9b5bd80c8e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1223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9529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2112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10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3709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9ad75d1980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9ad75d1980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9ad75d1980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9ad75d1980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Thonny, a beginner Python IDE. Happens to be running on a MacBook Pro, but same for other OSes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9ad75d1980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9ad75d1980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c889c2d58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c889c2d58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9ad75d1980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9ad75d1980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the hamburger menu in the lower right corner and select install micropython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9ad75d1980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9ad75d1980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RPi will disconnect when this is done, then reconnect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9ad75d198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9ad75d198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need to connect to the Pico. Again, open the hamburger menu. Notice these are both really the same, so it doesn’t matter which we choose.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9ad75d198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9ad75d198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9ad75d1980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9ad75d1980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1941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ad75d1980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9ad75d1980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9ad75d1980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9ad75d1980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9b5bd80c8e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9b5bd80c8e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9b5bd80c8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9b5bd80c8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7d440c1705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7d440c1705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3180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2921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82952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9b5bd80c8e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9b5bd80c8e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9b5bd80c8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9b5bd80c8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9b5bd80c8e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9b5bd80c8e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9b5bd80c8e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9b5bd80c8e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9b5bd80c8e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9b5bd80c8e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6ffefaa83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6ffefaa836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d440c1705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d440c1705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3740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8841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6862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430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HMwhQhk_ffiQ6osN54hNCttikqu1GOAE/view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python.org/en/latest/rp2/quickref.html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spberrypi.com/documentation/microcontrollers/c_sdk.html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2966565" y="1017325"/>
            <a:ext cx="3308591" cy="19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err="1"/>
              <a:t>HackED</a:t>
            </a:r>
            <a:r>
              <a:rPr lang="en" sz="3600" dirty="0"/>
              <a:t> 2026</a:t>
            </a:r>
            <a:endParaRPr sz="3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Introduction Raspberry Pi RP2040</a:t>
            </a:r>
            <a:endParaRPr sz="3600" dirty="0"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Steven Knudsen, PhD PEng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knud@ualberta.ca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7100" y="88475"/>
            <a:ext cx="2385000" cy="238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 rotWithShape="1">
          <a:blip r:embed="rId4">
            <a:alphaModFix/>
          </a:blip>
          <a:srcRect l="14535" t="30714" r="18757" b="26904"/>
          <a:stretch/>
        </p:blipFill>
        <p:spPr>
          <a:xfrm>
            <a:off x="6417100" y="2273556"/>
            <a:ext cx="2726901" cy="173257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Raspberry Pi Pico and Pico W</a:t>
            </a:r>
            <a:endParaRPr dirty="0"/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64683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Raspberry Pi Pico is a low-cost, high-performance microcontroller board with flexible digital interfaces. Key features include:</a:t>
            </a:r>
            <a:endParaRPr sz="1400" dirty="0"/>
          </a:p>
          <a:p>
            <a:pPr marL="457200" lvl="0" indent="-304800" algn="l" rtl="0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RP2040 microcontroller chip designed by Raspberry Pi in the United Kingdom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Dual-core Arm Cortex M0+ processor, flexible clock running up to 133 MHz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264 kB of SRAM, and 2MB of on-board flash memory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USB 1.1 with device and host support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Low-power sleep and dormant modes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Drag-and-drop programming using mass storage over USB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26 × multi-function GPIO pins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2 × SPI, 2 × I2C, 2 × UART, 3 × 12-bit ADC, 16 × controllable PWM channels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Accurate clock and timer on-chip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Temperature sensor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Accelerated floating-point libraries on-chip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8 × Programmable I/O (PIO) state machines for custom peripheral support</a:t>
            </a:r>
            <a:endParaRPr sz="1200" dirty="0"/>
          </a:p>
        </p:txBody>
      </p:sp>
      <p:sp>
        <p:nvSpPr>
          <p:cNvPr id="97" name="Google Shape;97;p18"/>
          <p:cNvSpPr txBox="1"/>
          <p:nvPr/>
        </p:nvSpPr>
        <p:spPr>
          <a:xfrm rot="-1768553">
            <a:off x="7461098" y="3463104"/>
            <a:ext cx="1561404" cy="338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Images from digikey.ca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725" y="1379250"/>
            <a:ext cx="2385000" cy="238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 rotWithShape="1">
          <a:blip r:embed="rId4">
            <a:alphaModFix/>
          </a:blip>
          <a:srcRect l="14535" t="30714" r="18757" b="26904"/>
          <a:stretch/>
        </p:blipFill>
        <p:spPr>
          <a:xfrm>
            <a:off x="4489875" y="1521606"/>
            <a:ext cx="2726901" cy="173257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Raspberry Pi Pico and Pico W</a:t>
            </a:r>
            <a:endParaRPr/>
          </a:p>
        </p:txBody>
      </p:sp>
      <p:sp>
        <p:nvSpPr>
          <p:cNvPr id="105" name="Google Shape;105;p19"/>
          <p:cNvSpPr txBox="1"/>
          <p:nvPr/>
        </p:nvSpPr>
        <p:spPr>
          <a:xfrm rot="2642">
            <a:off x="7511648" y="4619452"/>
            <a:ext cx="15615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Images from digikey.ca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" name="Google Shape;106;p19"/>
          <p:cNvSpPr txBox="1"/>
          <p:nvPr/>
        </p:nvSpPr>
        <p:spPr>
          <a:xfrm>
            <a:off x="537100" y="3867100"/>
            <a:ext cx="801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$CA5.80 at </a:t>
            </a:r>
            <a:r>
              <a:rPr lang="en" sz="18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Mouser.ca</a:t>
            </a:r>
            <a:r>
              <a:rPr lang="en" sz="18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                                  $CA8.34 at </a:t>
            </a:r>
            <a:r>
              <a:rPr lang="en" sz="18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canada.newark.com</a:t>
            </a:r>
            <a:endParaRPr sz="18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655E2-B975-A63A-47DC-27B7A8080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RP2040-Zero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672559-BBC1-56D5-C6EA-3E62E4513C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5225"/>
            <a:ext cx="6542810" cy="3354000"/>
          </a:xfrm>
        </p:spPr>
        <p:txBody>
          <a:bodyPr/>
          <a:lstStyle/>
          <a:p>
            <a:pPr marL="114300" indent="0">
              <a:buNone/>
            </a:pPr>
            <a:r>
              <a:rPr lang="en-US" sz="1600" dirty="0"/>
              <a:t>Same processor, a little different form factor</a:t>
            </a:r>
          </a:p>
          <a:p>
            <a:pPr lvl="0" indent="-304800">
              <a:spcBef>
                <a:spcPts val="1600"/>
              </a:spcBef>
              <a:buSzPts val="1200"/>
            </a:pPr>
            <a:r>
              <a:rPr lang="en-CA" sz="1200" dirty="0"/>
              <a:t>RP2040 microcontroller chip designed by Raspberry Pi in the United Kingdom</a:t>
            </a:r>
          </a:p>
          <a:p>
            <a:pPr lvl="0" indent="-304800">
              <a:buSzPts val="1200"/>
            </a:pPr>
            <a:r>
              <a:rPr lang="en-US" sz="1200" dirty="0"/>
              <a:t>Type-C connector; more contemporary, easier to use </a:t>
            </a:r>
            <a:r>
              <a:rPr lang="en-CA" sz="1200" dirty="0"/>
              <a:t>26 × multi-function GPIO pins</a:t>
            </a:r>
          </a:p>
          <a:p>
            <a:pPr lvl="0" indent="-304800">
              <a:buSzPts val="1200"/>
            </a:pPr>
            <a:r>
              <a:rPr lang="en-CA" sz="1200" dirty="0"/>
              <a:t>Castellated module allows soldering directly to carrier boards</a:t>
            </a:r>
          </a:p>
          <a:p>
            <a:pPr lvl="0" indent="-304800">
              <a:buSzPts val="1200"/>
            </a:pPr>
            <a:r>
              <a:rPr lang="en-CA" sz="1200" dirty="0"/>
              <a:t>29 GPIO pins of RP2040 (20 can be led out through pin headers, the rest can be </a:t>
            </a:r>
            <a:r>
              <a:rPr lang="en-CA" sz="1200" dirty="0" err="1"/>
              <a:t>acccessed</a:t>
            </a:r>
            <a:r>
              <a:rPr lang="en-CA" sz="1200" dirty="0"/>
              <a:t> by soldering)</a:t>
            </a:r>
          </a:p>
          <a:p>
            <a:pPr lvl="0" indent="-304800">
              <a:buSzPts val="1200"/>
            </a:pPr>
            <a:endParaRPr lang="en-CA" sz="1200" dirty="0"/>
          </a:p>
          <a:p>
            <a:pPr marL="152400" lvl="0" indent="0">
              <a:buSzPts val="1200"/>
              <a:buNone/>
            </a:pPr>
            <a:endParaRPr lang="en-CA" sz="1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D927DB-1415-8D64-B2E5-8F4165ED4F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3121" y="-53127"/>
            <a:ext cx="2092538" cy="15694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167870-2206-D49A-0359-E44F3E1B11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7464" y="144677"/>
            <a:ext cx="1828800" cy="1371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620F6A-9545-C46F-8C0D-D67A9521F02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2378" r="14891"/>
          <a:stretch>
            <a:fillRect/>
          </a:stretch>
        </p:blipFill>
        <p:spPr>
          <a:xfrm>
            <a:off x="6666045" y="2681066"/>
            <a:ext cx="2317411" cy="2224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9035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732CB-FD39-2D69-A010-EB6499B70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RP2040**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791BD9-39EF-EB48-B2F6-EA473865F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643" y="1225225"/>
            <a:ext cx="2458006" cy="3354000"/>
          </a:xfrm>
        </p:spPr>
        <p:txBody>
          <a:bodyPr/>
          <a:lstStyle/>
          <a:p>
            <a:r>
              <a:rPr lang="en-US" sz="1400" dirty="0"/>
              <a:t>Advanced high-performance bus matrix (crossbar)</a:t>
            </a:r>
          </a:p>
          <a:p>
            <a:r>
              <a:rPr lang="en-US" sz="1400" dirty="0"/>
              <a:t>Lots of memory </a:t>
            </a:r>
            <a:br>
              <a:rPr lang="en-US" sz="1400" dirty="0"/>
            </a:br>
            <a:r>
              <a:rPr lang="en-US" sz="1400" dirty="0"/>
              <a:t>(ROM, SRAM, FLASH)</a:t>
            </a:r>
          </a:p>
          <a:p>
            <a:r>
              <a:rPr lang="en-US" sz="1400" dirty="0"/>
              <a:t>Lots of peripherals, communications, ADC, Timer, real-time clock (RTC) </a:t>
            </a:r>
          </a:p>
        </p:txBody>
      </p:sp>
      <p:pic>
        <p:nvPicPr>
          <p:cNvPr id="4" name="Content Placeholder 7" descr="A diagram of a computer hardware system&#10;&#10;AI-generated content may be incorrect.">
            <a:extLst>
              <a:ext uri="{FF2B5EF4-FFF2-40B4-BE49-F238E27FC236}">
                <a16:creationId xmlns:a16="http://schemas.microsoft.com/office/drawing/2014/main" id="{80140632-B475-E139-6FC5-FAD3930D2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3649" y="1225225"/>
            <a:ext cx="6560351" cy="38108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8E5BF5-31A1-9F70-5B3D-49F9A38BEF9F}"/>
              </a:ext>
            </a:extLst>
          </p:cNvPr>
          <p:cNvSpPr txBox="1"/>
          <p:nvPr/>
        </p:nvSpPr>
        <p:spPr>
          <a:xfrm>
            <a:off x="59747" y="4518725"/>
            <a:ext cx="25523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** Main reference for the RP2040 material</a:t>
            </a:r>
            <a:br>
              <a:rPr lang="en-US" sz="1000" dirty="0"/>
            </a:br>
            <a:r>
              <a:rPr lang="en-US" sz="1000" dirty="0"/>
              <a:t>is the RP2040 Datasheet, 2025-02-20</a:t>
            </a:r>
          </a:p>
        </p:txBody>
      </p:sp>
    </p:spTree>
    <p:extLst>
      <p:ext uri="{BB962C8B-B14F-4D97-AF65-F5344CB8AC3E}">
        <p14:creationId xmlns:p14="http://schemas.microsoft.com/office/powerpoint/2010/main" val="9639714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2A126-914A-A557-C822-A1EBFFE52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8B5779-2F8E-A166-F641-986F5BDD8C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Advanced high-performance bus (AHB) matrix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AA446F6-7F47-BE14-FB43-4F6150DB9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148" y="1811558"/>
            <a:ext cx="7729160" cy="3116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50072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B97952-A107-9273-2DEA-7AB5C01FF1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6B082-EC82-7508-168B-6F4507A38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780850-3FE8-7282-48C9-1E2973A616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dirty="0"/>
              <a:t>Advanced Peripheral Bus (APB)</a:t>
            </a:r>
          </a:p>
          <a:p>
            <a:r>
              <a:rPr lang="en-US" sz="1400" dirty="0"/>
              <a:t>Read-only Memory (ROM)</a:t>
            </a:r>
          </a:p>
          <a:p>
            <a:r>
              <a:rPr lang="en-US" sz="1400" dirty="0"/>
              <a:t>Manufacturer-specific program</a:t>
            </a:r>
            <a:br>
              <a:rPr lang="en-US" sz="1400" dirty="0"/>
            </a:br>
            <a:r>
              <a:rPr lang="en-US" sz="1400" dirty="0"/>
              <a:t>and data to support the processor’s </a:t>
            </a:r>
            <a:br>
              <a:rPr lang="en-US" sz="1400" dirty="0"/>
            </a:br>
            <a:r>
              <a:rPr lang="en-US" sz="1400" dirty="0"/>
              <a:t>operations, </a:t>
            </a:r>
            <a:r>
              <a:rPr lang="en-US" sz="1400" dirty="0" err="1"/>
              <a:t>e.g</a:t>
            </a:r>
            <a:r>
              <a:rPr lang="en-US" sz="1400" dirty="0"/>
              <a:t>,. specialized embedded devices like analogue-to-digital converters</a:t>
            </a:r>
          </a:p>
          <a:p>
            <a:r>
              <a:rPr lang="en-US" sz="1400" dirty="0"/>
              <a:t>GPIO – General Purpose Input/Output</a:t>
            </a:r>
          </a:p>
          <a:p>
            <a:r>
              <a:rPr lang="en-US" sz="1400" dirty="0"/>
              <a:t>Typically control logic levels (signal) on external pins</a:t>
            </a:r>
          </a:p>
          <a:p>
            <a:r>
              <a:rPr lang="en-US" sz="1400" dirty="0"/>
              <a:t>SRAM – Static Random Access Memory</a:t>
            </a:r>
          </a:p>
          <a:p>
            <a:r>
              <a:rPr lang="en-US" sz="1400" dirty="0"/>
              <a:t>low-power RAM with fast access</a:t>
            </a:r>
          </a:p>
          <a:p>
            <a:r>
              <a:rPr lang="en-US" sz="1400" dirty="0"/>
              <a:t>UART – Universal Asynchronous Receiver-Transmitter</a:t>
            </a:r>
          </a:p>
          <a:p>
            <a:r>
              <a:rPr lang="en-US" sz="1400" dirty="0"/>
              <a:t>Supports serial data communications (send bits on one wire, receive on another)</a:t>
            </a:r>
          </a:p>
          <a:p>
            <a:r>
              <a:rPr lang="en-US" sz="1400" dirty="0"/>
              <a:t>Timer – Can generate events based on programmed time intervals</a:t>
            </a:r>
          </a:p>
          <a:p>
            <a:r>
              <a:rPr lang="en-US" sz="1400" dirty="0"/>
              <a:t>Watchdog – Used to monitor the processor or peripherals to make sure they are alive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50BCA63A-584D-E411-36DA-9F2C084E1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4403" y="0"/>
            <a:ext cx="5289597" cy="2132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53021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9376E-B770-2F7F-9BD6-C25F8078B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Cortex-M Family</a:t>
            </a:r>
          </a:p>
        </p:txBody>
      </p:sp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32F5921A-CB2D-2ED7-EE8B-4E3B317B257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42533836"/>
              </p:ext>
            </p:extLst>
          </p:nvPr>
        </p:nvGraphicFramePr>
        <p:xfrm>
          <a:off x="234783" y="1220973"/>
          <a:ext cx="8674433" cy="3804737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815332">
                  <a:extLst>
                    <a:ext uri="{9D8B030D-6E8A-4147-A177-3AD203B41FA5}">
                      <a16:colId xmlns:a16="http://schemas.microsoft.com/office/drawing/2014/main" val="3169136111"/>
                    </a:ext>
                  </a:extLst>
                </a:gridCol>
                <a:gridCol w="5251342">
                  <a:extLst>
                    <a:ext uri="{9D8B030D-6E8A-4147-A177-3AD203B41FA5}">
                      <a16:colId xmlns:a16="http://schemas.microsoft.com/office/drawing/2014/main" val="458686693"/>
                    </a:ext>
                  </a:extLst>
                </a:gridCol>
                <a:gridCol w="2607759">
                  <a:extLst>
                    <a:ext uri="{9D8B030D-6E8A-4147-A177-3AD203B41FA5}">
                      <a16:colId xmlns:a16="http://schemas.microsoft.com/office/drawing/2014/main" val="4129446883"/>
                    </a:ext>
                  </a:extLst>
                </a:gridCol>
              </a:tblGrid>
              <a:tr h="304391"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Cortex-</a:t>
                      </a:r>
                      <a:endParaRPr lang="en-US" sz="1000" b="1" dirty="0">
                        <a:solidFill>
                          <a:schemeClr val="tx1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69511" marR="69511" marT="34755" marB="34755"/>
                </a:tc>
                <a:tc>
                  <a:txBody>
                    <a:bodyPr/>
                    <a:lstStyle/>
                    <a:p>
                      <a:r>
                        <a:rPr lang="en-CA" sz="1200" b="1" kern="1200" dirty="0">
                          <a:solidFill>
                            <a:schemeClr val="tx1"/>
                          </a:solidFill>
                          <a:effectLst/>
                        </a:rPr>
                        <a:t>Description</a:t>
                      </a:r>
                      <a:endParaRPr lang="en-CA" sz="12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9511" marR="69511" marT="34755" marB="34755"/>
                </a:tc>
                <a:tc>
                  <a:txBody>
                    <a:bodyPr/>
                    <a:lstStyle/>
                    <a:p>
                      <a:r>
                        <a:rPr lang="en-CA" sz="1200" b="1" kern="1200" dirty="0">
                          <a:solidFill>
                            <a:schemeClr val="tx1"/>
                          </a:solidFill>
                          <a:effectLst/>
                        </a:rPr>
                        <a:t>Examples by ST Micro and Nordic</a:t>
                      </a:r>
                      <a:endParaRPr lang="en-CA" sz="12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9511" marR="69511" marT="34755" marB="34755"/>
                </a:tc>
                <a:extLst>
                  <a:ext uri="{0D108BD9-81ED-4DB2-BD59-A6C34878D82A}">
                    <a16:rowId xmlns:a16="http://schemas.microsoft.com/office/drawing/2014/main" val="1825468996"/>
                  </a:ext>
                </a:extLst>
              </a:tr>
              <a:tr h="272706">
                <a:tc>
                  <a:txBody>
                    <a:bodyPr/>
                    <a:lstStyle/>
                    <a:p>
                      <a:r>
                        <a:rPr lang="en-US" sz="1000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M0</a:t>
                      </a:r>
                    </a:p>
                  </a:txBody>
                  <a:tcPr marL="69511" marR="69511" marT="34755" marB="34755"/>
                </a:tc>
                <a:tc>
                  <a:txBody>
                    <a:bodyPr/>
                    <a:lstStyle/>
                    <a:p>
                      <a:r>
                        <a:rPr lang="en-CA" sz="900" b="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is the smallest Cortex-M processor, designed for entry-level microcontrollers.</a:t>
                      </a:r>
                    </a:p>
                  </a:txBody>
                  <a:tcPr marL="69511" marR="69511" marT="34755" marB="34755"/>
                </a:tc>
                <a:tc>
                  <a:txBody>
                    <a:bodyPr/>
                    <a:lstStyle/>
                    <a:p>
                      <a:r>
                        <a:rPr lang="en-CA" sz="900" b="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STMF0, rRF51</a:t>
                      </a:r>
                    </a:p>
                  </a:txBody>
                  <a:tcPr marL="69511" marR="69511" marT="34755" marB="34755"/>
                </a:tc>
                <a:extLst>
                  <a:ext uri="{0D108BD9-81ED-4DB2-BD59-A6C34878D82A}">
                    <a16:rowId xmlns:a16="http://schemas.microsoft.com/office/drawing/2014/main" val="1436640240"/>
                  </a:ext>
                </a:extLst>
              </a:tr>
              <a:tr h="381042">
                <a:tc>
                  <a:txBody>
                    <a:bodyPr/>
                    <a:lstStyle/>
                    <a:p>
                      <a:r>
                        <a:rPr lang="en-US" sz="1000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M0+</a:t>
                      </a:r>
                    </a:p>
                  </a:txBody>
                  <a:tcPr marL="69511" marR="69511" marT="34755" marB="34755"/>
                </a:tc>
                <a:tc>
                  <a:txBody>
                    <a:bodyPr/>
                    <a:lstStyle/>
                    <a:p>
                      <a:r>
                        <a:rPr lang="en-CA" sz="9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is a highly energy-efficient processor, specifically useful in wearables for healthcare and fitness.</a:t>
                      </a:r>
                    </a:p>
                  </a:txBody>
                  <a:tcPr marL="69511" marR="69511" marT="34755" marB="34755"/>
                </a:tc>
                <a:tc>
                  <a:txBody>
                    <a:bodyPr/>
                    <a:lstStyle/>
                    <a:p>
                      <a:r>
                        <a:rPr lang="en-CA" sz="9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STM32[C0,G0,L0,U0,WL,WB0,WB]</a:t>
                      </a:r>
                    </a:p>
                  </a:txBody>
                  <a:tcPr marL="69511" marR="69511" marT="34755" marB="34755"/>
                </a:tc>
                <a:extLst>
                  <a:ext uri="{0D108BD9-81ED-4DB2-BD59-A6C34878D82A}">
                    <a16:rowId xmlns:a16="http://schemas.microsoft.com/office/drawing/2014/main" val="2183694198"/>
                  </a:ext>
                </a:extLst>
              </a:tr>
              <a:tr h="381042">
                <a:tc>
                  <a:txBody>
                    <a:bodyPr/>
                    <a:lstStyle/>
                    <a:p>
                      <a:r>
                        <a:rPr lang="en-US" sz="1000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M3</a:t>
                      </a:r>
                    </a:p>
                  </a:txBody>
                  <a:tcPr marL="69511" marR="69511" marT="34755" marB="34755"/>
                </a:tc>
                <a:tc>
                  <a:txBody>
                    <a:bodyPr/>
                    <a:lstStyle/>
                    <a:p>
                      <a:r>
                        <a:rPr lang="en-CA" sz="9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has more powerful instruction set, and hence, provides more computation power, specifically useful in smart-home devices.</a:t>
                      </a:r>
                    </a:p>
                  </a:txBody>
                  <a:tcPr marL="69511" marR="69511" marT="34755" marB="34755"/>
                </a:tc>
                <a:tc>
                  <a:txBody>
                    <a:bodyPr/>
                    <a:lstStyle/>
                    <a:p>
                      <a:r>
                        <a:rPr lang="en-CA" sz="9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STM32[F1, F2]</a:t>
                      </a:r>
                    </a:p>
                  </a:txBody>
                  <a:tcPr marL="69511" marR="69511" marT="34755" marB="34755"/>
                </a:tc>
                <a:extLst>
                  <a:ext uri="{0D108BD9-81ED-4DB2-BD59-A6C34878D82A}">
                    <a16:rowId xmlns:a16="http://schemas.microsoft.com/office/drawing/2014/main" val="2835045445"/>
                  </a:ext>
                </a:extLst>
              </a:tr>
              <a:tr h="537940">
                <a:tc>
                  <a:txBody>
                    <a:bodyPr/>
                    <a:lstStyle/>
                    <a:p>
                      <a:r>
                        <a:rPr lang="en-US" sz="1000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M4</a:t>
                      </a:r>
                    </a:p>
                  </a:txBody>
                  <a:tcPr marL="69511" marR="69511" marT="34755" marB="34755"/>
                </a:tc>
                <a:tc>
                  <a:txBody>
                    <a:bodyPr/>
                    <a:lstStyle/>
                    <a:p>
                      <a:r>
                        <a:rPr lang="en-CA" sz="9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further includes digital signal processing (DSP) instructions and optional integration of a single-precision floating point unit (FPU). These features make Cortex-M4 useful for mixed signal (analog and digital) and control systems.</a:t>
                      </a:r>
                    </a:p>
                  </a:txBody>
                  <a:tcPr marL="69511" marR="69511" marT="34755" marB="34755"/>
                </a:tc>
                <a:tc>
                  <a:txBody>
                    <a:bodyPr/>
                    <a:lstStyle/>
                    <a:p>
                      <a:r>
                        <a:rPr lang="en-CA" sz="9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STM32[F3,F4,G4,H7,L4,L4+,WL,WB]</a:t>
                      </a:r>
                    </a:p>
                  </a:txBody>
                  <a:tcPr marL="69511" marR="69511" marT="34755" marB="34755"/>
                </a:tc>
                <a:extLst>
                  <a:ext uri="{0D108BD9-81ED-4DB2-BD59-A6C34878D82A}">
                    <a16:rowId xmlns:a16="http://schemas.microsoft.com/office/drawing/2014/main" val="3157312404"/>
                  </a:ext>
                </a:extLst>
              </a:tr>
              <a:tr h="537940">
                <a:tc>
                  <a:txBody>
                    <a:bodyPr/>
                    <a:lstStyle/>
                    <a:p>
                      <a:r>
                        <a:rPr lang="en-US" sz="1000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M7</a:t>
                      </a:r>
                    </a:p>
                  </a:txBody>
                  <a:tcPr marL="69511" marR="69511" marT="34755" marB="34755"/>
                </a:tc>
                <a:tc>
                  <a:txBody>
                    <a:bodyPr/>
                    <a:lstStyle/>
                    <a:p>
                      <a:r>
                        <a:rPr lang="en-CA" sz="9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is a high-performance Cortex-M processor, which also supports cache and external memory. Cortex-M7 has the capabilities of a real-time processor, particularly useful for computationally intensive automation applications.</a:t>
                      </a:r>
                    </a:p>
                  </a:txBody>
                  <a:tcPr marL="69511" marR="69511" marT="34755" marB="34755"/>
                </a:tc>
                <a:tc>
                  <a:txBody>
                    <a:bodyPr/>
                    <a:lstStyle/>
                    <a:p>
                      <a:r>
                        <a:rPr lang="en-CA" sz="9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STM32[F7,H7] </a:t>
                      </a:r>
                    </a:p>
                  </a:txBody>
                  <a:tcPr marL="69511" marR="69511" marT="34755" marB="34755"/>
                </a:tc>
                <a:extLst>
                  <a:ext uri="{0D108BD9-81ED-4DB2-BD59-A6C34878D82A}">
                    <a16:rowId xmlns:a16="http://schemas.microsoft.com/office/drawing/2014/main" val="579499180"/>
                  </a:ext>
                </a:extLst>
              </a:tr>
              <a:tr h="694838">
                <a:tc>
                  <a:txBody>
                    <a:bodyPr/>
                    <a:lstStyle/>
                    <a:p>
                      <a:r>
                        <a:rPr lang="en-US" sz="1000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M23, M33, and M35P</a:t>
                      </a:r>
                    </a:p>
                  </a:txBody>
                  <a:tcPr marL="69511" marR="69511" marT="34755" marB="34755"/>
                </a:tc>
                <a:tc>
                  <a:txBody>
                    <a:bodyPr/>
                    <a:lstStyle/>
                    <a:p>
                      <a:r>
                        <a:rPr lang="en-CA" sz="9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include </a:t>
                      </a:r>
                      <a:r>
                        <a:rPr lang="en-CA" sz="9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TrustZone</a:t>
                      </a:r>
                      <a:r>
                        <a:rPr lang="en-CA" sz="9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security, which protects critical information within a system. Cortex-M35P has additional security features to protect confidential data from several forms of physical security attacks. This helps keeping personal information safe in gadgets like smartwatches and home security systems.</a:t>
                      </a:r>
                    </a:p>
                  </a:txBody>
                  <a:tcPr marL="69511" marR="69511" marT="34755" marB="34755"/>
                </a:tc>
                <a:tc>
                  <a:txBody>
                    <a:bodyPr/>
                    <a:lstStyle/>
                    <a:p>
                      <a:r>
                        <a:rPr lang="en-CA" sz="9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STM32[H5,L5,U3,U5,WBA], </a:t>
                      </a:r>
                      <a:r>
                        <a:rPr lang="en-CA" sz="9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nRF</a:t>
                      </a:r>
                      <a:r>
                        <a:rPr lang="en-CA" sz="9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[91,5340,54, 54H20]</a:t>
                      </a:r>
                    </a:p>
                  </a:txBody>
                  <a:tcPr marL="69511" marR="69511" marT="34755" marB="34755"/>
                </a:tc>
                <a:extLst>
                  <a:ext uri="{0D108BD9-81ED-4DB2-BD59-A6C34878D82A}">
                    <a16:rowId xmlns:a16="http://schemas.microsoft.com/office/drawing/2014/main" val="2555372335"/>
                  </a:ext>
                </a:extLst>
              </a:tr>
              <a:tr h="694838">
                <a:tc>
                  <a:txBody>
                    <a:bodyPr/>
                    <a:lstStyle/>
                    <a:p>
                      <a:r>
                        <a:rPr lang="en-US" sz="1000" b="1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M52, M55, and M85</a:t>
                      </a:r>
                    </a:p>
                  </a:txBody>
                  <a:tcPr marL="69511" marR="69511" marT="34755" marB="34755"/>
                </a:tc>
                <a:tc>
                  <a:txBody>
                    <a:bodyPr/>
                    <a:lstStyle/>
                    <a:p>
                      <a:r>
                        <a:rPr lang="en-CA" sz="9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processors each implement Helium™ technology that supports vector instructions, making them useful in signal processing and machine-learning applications such as audio processing, power electronics, voice command recognition and still or low frame-rate image processing.</a:t>
                      </a:r>
                    </a:p>
                  </a:txBody>
                  <a:tcPr marL="69511" marR="69511" marT="34755" marB="34755"/>
                </a:tc>
                <a:tc>
                  <a:txBody>
                    <a:bodyPr/>
                    <a:lstStyle/>
                    <a:p>
                      <a:r>
                        <a:rPr lang="en-US" sz="900" b="0" dirty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STM32N6</a:t>
                      </a:r>
                    </a:p>
                  </a:txBody>
                  <a:tcPr marL="69511" marR="69511" marT="34755" marB="34755"/>
                </a:tc>
                <a:extLst>
                  <a:ext uri="{0D108BD9-81ED-4DB2-BD59-A6C34878D82A}">
                    <a16:rowId xmlns:a16="http://schemas.microsoft.com/office/drawing/2014/main" val="22948560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99625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Rp2040-Zero</a:t>
            </a:r>
            <a:endParaRPr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158E603-A553-5CE8-815B-F4F4FAB3B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7703" y="0"/>
            <a:ext cx="4697642" cy="5036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178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Install </a:t>
            </a:r>
            <a:r>
              <a:rPr lang="en" dirty="0" err="1"/>
              <a:t>Thonny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(Win/Lin/macOS)</a:t>
            </a:r>
            <a:endParaRPr dirty="0"/>
          </a:p>
        </p:txBody>
      </p:sp>
      <p:pic>
        <p:nvPicPr>
          <p:cNvPr id="132" name="Google Shape;1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5150" y="0"/>
            <a:ext cx="5818850" cy="5040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Zero in boot select (</a:t>
            </a:r>
            <a:r>
              <a:rPr lang="en" dirty="0" err="1"/>
              <a:t>bootsel</a:t>
            </a:r>
            <a:r>
              <a:rPr lang="en" dirty="0"/>
              <a:t>) mode</a:t>
            </a:r>
            <a:endParaRPr dirty="0"/>
          </a:p>
        </p:txBody>
      </p:sp>
      <p:sp>
        <p:nvSpPr>
          <p:cNvPr id="139" name="Google Shape;139;p2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1600"/>
              </a:spcBef>
              <a:buNone/>
            </a:pPr>
            <a:r>
              <a:rPr lang="en" dirty="0"/>
              <a:t>Plug Zero into USB</a:t>
            </a:r>
          </a:p>
          <a:p>
            <a:pPr marL="0" lvl="0" indent="0">
              <a:spcBef>
                <a:spcPts val="1600"/>
              </a:spcBef>
              <a:buNone/>
            </a:pPr>
            <a:r>
              <a:rPr lang="en" dirty="0"/>
              <a:t>Press and hold Boot (select) button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Press and release Reset button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Release Boot button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Open Thonny</a:t>
            </a:r>
            <a:endParaRPr dirty="0"/>
          </a:p>
        </p:txBody>
      </p:sp>
      <p:pic>
        <p:nvPicPr>
          <p:cNvPr id="4098" name="Picture 2" descr="Waveshare RP2040 Zero">
            <a:extLst>
              <a:ext uri="{FF2B5EF4-FFF2-40B4-BE49-F238E27FC236}">
                <a16:creationId xmlns:a16="http://schemas.microsoft.com/office/drawing/2014/main" id="{005B5E84-1C49-3253-D79C-59E0D3E9BA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3744" y="1046641"/>
            <a:ext cx="3113148" cy="2098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5D08028-9E99-CC0F-B22D-10640C817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3744" y="3222755"/>
            <a:ext cx="2110101" cy="1756685"/>
          </a:xfrm>
          <a:prstGeom prst="rect">
            <a:avLst/>
          </a:prstGeo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3AC83DF1-DF57-0F6D-5661-0A3FC3B8226B}"/>
              </a:ext>
            </a:extLst>
          </p:cNvPr>
          <p:cNvSpPr/>
          <p:nvPr/>
        </p:nvSpPr>
        <p:spPr>
          <a:xfrm>
            <a:off x="5029200" y="4645152"/>
            <a:ext cx="777240" cy="32004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075" y="475202"/>
            <a:ext cx="6764974" cy="159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3831" y="2198629"/>
            <a:ext cx="5154849" cy="225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176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MicroPython</a:t>
            </a:r>
            <a:endParaRPr/>
          </a:p>
        </p:txBody>
      </p:sp>
      <p:pic>
        <p:nvPicPr>
          <p:cNvPr id="146" name="Google Shape;1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2425" y="0"/>
            <a:ext cx="5951576" cy="501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216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 dialogue</a:t>
            </a:r>
            <a:endParaRPr/>
          </a:p>
        </p:txBody>
      </p:sp>
      <p:pic>
        <p:nvPicPr>
          <p:cNvPr id="152" name="Google Shape;15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9600" y="0"/>
            <a:ext cx="5874400" cy="504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>
            <a:spLocks noGrp="1"/>
          </p:cNvSpPr>
          <p:nvPr>
            <p:ph type="title"/>
          </p:nvPr>
        </p:nvSpPr>
        <p:spPr>
          <a:xfrm>
            <a:off x="183250" y="315925"/>
            <a:ext cx="8649000" cy="18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BDD4091-F27F-8CBB-B22F-030ED95E28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4794" y="0"/>
            <a:ext cx="5214412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51D252-9148-8021-5CE4-DBB05E4600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2797" y="0"/>
            <a:ext cx="5058405" cy="5143500"/>
          </a:xfrm>
          <a:prstGeom prst="rect">
            <a:avLst/>
          </a:prstGeom>
        </p:spPr>
      </p:pic>
      <p:sp>
        <p:nvSpPr>
          <p:cNvPr id="164" name="Google Shape;164;p28"/>
          <p:cNvSpPr/>
          <p:nvPr/>
        </p:nvSpPr>
        <p:spPr>
          <a:xfrm>
            <a:off x="1977775" y="3266825"/>
            <a:ext cx="3563700" cy="7836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202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Success!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8B1D24-DECA-590A-AEF7-672789A9C6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2797" y="0"/>
            <a:ext cx="505840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CDC86-E78F-D233-1D02-8E6914641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Cycle the RGB in Python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887DA5-44CC-AEE4-BDE5-9F393F0A1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9925" y="0"/>
            <a:ext cx="505840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2003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</a:t>
            </a:r>
            <a:endParaRPr/>
          </a:p>
        </p:txBody>
      </p:sp>
      <p:pic>
        <p:nvPicPr>
          <p:cNvPr id="195" name="Google Shape;195;p33" title="PicoPythonBlinky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2375" y="0"/>
            <a:ext cx="6722450" cy="504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GPIOs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Lots of support for GPIO and other peripherals at </a:t>
            </a:r>
            <a:r>
              <a:rPr lang="en" dirty="0" err="1"/>
              <a:t>MicroPython.org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Quick Reference for </a:t>
            </a:r>
            <a:r>
              <a:rPr lang="en" dirty="0" err="1"/>
              <a:t>MicroPython</a:t>
            </a:r>
            <a:r>
              <a:rPr lang="en" dirty="0"/>
              <a:t> is found at</a:t>
            </a:r>
            <a:endParaRPr dirty="0"/>
          </a:p>
          <a:p>
            <a:pPr marL="0" lvl="0" indent="45720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https://docs.micropython.org/en/latest/rp2/quickref.html</a:t>
            </a:r>
            <a:r>
              <a:rPr lang="en" dirty="0"/>
              <a:t>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Support for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HW Timers, GPIO, UART, PWM, ADC, SW SPI, HW SPI, SW I2C, HW I2C, I2S, RTC, WDT, </a:t>
            </a:r>
            <a:r>
              <a:rPr lang="en" dirty="0" err="1"/>
              <a:t>OneWire</a:t>
            </a:r>
            <a:r>
              <a:rPr lang="en" dirty="0"/>
              <a:t>, </a:t>
            </a:r>
            <a:r>
              <a:rPr lang="en" dirty="0" err="1"/>
              <a:t>NeoPixel</a:t>
            </a:r>
            <a:r>
              <a:rPr lang="en" dirty="0"/>
              <a:t>, APA106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… but probably not …</a:t>
            </a:r>
            <a:endParaRPr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5100" y="0"/>
            <a:ext cx="629378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1"/>
          <p:cNvSpPr txBox="1"/>
          <p:nvPr/>
        </p:nvSpPr>
        <p:spPr>
          <a:xfrm rot="5400000">
            <a:off x="5901750" y="2540150"/>
            <a:ext cx="3639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monkeyuser.com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Getting started with the Zero - C/C++</a:t>
            </a:r>
            <a:endParaRPr dirty="0"/>
          </a:p>
        </p:txBody>
      </p:sp>
      <p:sp>
        <p:nvSpPr>
          <p:cNvPr id="201" name="Google Shape;201;p3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main reference is the RPi documentation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https://www.raspberrypi.com/documentation/microcontrollers/c_sdk.html</a:t>
            </a:r>
            <a:r>
              <a:rPr lang="en" dirty="0"/>
              <a:t> 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As per that page there are on Github an SDK and Examples repos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Will use Ubuntu 24.04 for the following, but instructions for Win and macOS are on the link above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(Could set up development on a Raspberry Pi, but we won’t for </a:t>
            </a:r>
            <a:r>
              <a:rPr lang="en" dirty="0" err="1"/>
              <a:t>HackEDxx</a:t>
            </a:r>
            <a:r>
              <a:rPr lang="en" dirty="0"/>
              <a:t>)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Outline</a:t>
            </a:r>
            <a:endParaRPr dirty="0"/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CA" dirty="0"/>
              <a:t>RP2040 </a:t>
            </a:r>
            <a:r>
              <a:rPr lang="en-CA" dirty="0" err="1"/>
              <a:t>Overiew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Setting up for </a:t>
            </a:r>
            <a:r>
              <a:rPr lang="en" dirty="0" err="1"/>
              <a:t>MicroPython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Setting up for C/C++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What about Rust?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 err="1"/>
              <a:t>Wokwi.com</a:t>
            </a:r>
            <a:r>
              <a:rPr lang="en" dirty="0"/>
              <a:t> and Pico</a:t>
            </a: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7F458-E0B0-D80A-7DFF-85A2FCE0A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Toolchain and SDK install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63A270-4A36-293C-09E2-EEEC274DA6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938" indent="0" algn="l">
              <a:buNone/>
            </a:pPr>
            <a:r>
              <a:rPr lang="en-CA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Need </a:t>
            </a:r>
            <a:r>
              <a:rPr lang="en-CA" b="0" i="0" u="none" strike="noStrike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cmake</a:t>
            </a:r>
            <a:r>
              <a:rPr lang="en-CA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and the GCC ARM toolchain</a:t>
            </a:r>
          </a:p>
          <a:p>
            <a:pPr marL="357188" indent="0" algn="l">
              <a:buNone/>
            </a:pPr>
            <a:endParaRPr lang="en-CA" b="0" i="0" u="none" strike="noStrike" dirty="0">
              <a:solidFill>
                <a:srgbClr val="000000"/>
              </a:solidFill>
              <a:effectLst/>
              <a:highlight>
                <a:srgbClr val="C0C0C0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7938" indent="0">
              <a:buNone/>
            </a:pPr>
            <a:endParaRPr lang="en-CA" b="0" i="0" u="none" strike="noStrike" dirty="0">
              <a:solidFill>
                <a:srgbClr val="000000"/>
              </a:solidFill>
              <a:effectLst/>
              <a:latin typeface="Helvetica" pitchFamily="2" charset="0"/>
            </a:endParaRPr>
          </a:p>
          <a:p>
            <a:pPr marL="7938" indent="0">
              <a:buNone/>
            </a:pPr>
            <a:r>
              <a:rPr lang="en-CA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Make a top-level directory in my </a:t>
            </a:r>
            <a:r>
              <a:rPr lang="en-CA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Development</a:t>
            </a:r>
            <a:r>
              <a:rPr lang="en-CA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directory to clone the SDK into</a:t>
            </a:r>
          </a:p>
          <a:p>
            <a:pPr marL="7938" indent="0">
              <a:buNone/>
            </a:pPr>
            <a:endParaRPr lang="en-CA" dirty="0">
              <a:solidFill>
                <a:srgbClr val="000000"/>
              </a:solidFill>
              <a:latin typeface="Helvetica" pitchFamily="2" charset="0"/>
            </a:endParaRPr>
          </a:p>
          <a:p>
            <a:pPr marL="7938" indent="0">
              <a:buNone/>
            </a:pPr>
            <a:endParaRPr lang="en-CA" dirty="0">
              <a:solidFill>
                <a:srgbClr val="000000"/>
              </a:solidFill>
              <a:latin typeface="Helvetica" pitchFamily="2" charset="0"/>
            </a:endParaRPr>
          </a:p>
          <a:p>
            <a:pPr marL="7938" indent="0">
              <a:buNone/>
            </a:pPr>
            <a:endParaRPr lang="en-CA" dirty="0">
              <a:solidFill>
                <a:srgbClr val="000000"/>
              </a:solidFill>
              <a:latin typeface="Helvetica" pitchFamily="2" charset="0"/>
            </a:endParaRPr>
          </a:p>
          <a:p>
            <a:pPr marL="7938" indent="0">
              <a:buNone/>
            </a:pPr>
            <a:r>
              <a:rPr lang="en-CA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Clone the HackED2026Workshop examples</a:t>
            </a:r>
          </a:p>
          <a:p>
            <a:pPr marL="7938" indent="0">
              <a:buNone/>
            </a:pPr>
            <a:br>
              <a:rPr lang="en-CA" dirty="0"/>
            </a:b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34873F-D6F2-A2D3-D584-2F018722DD30}"/>
              </a:ext>
            </a:extLst>
          </p:cNvPr>
          <p:cNvSpPr txBox="1"/>
          <p:nvPr/>
        </p:nvSpPr>
        <p:spPr>
          <a:xfrm>
            <a:off x="718457" y="1677904"/>
            <a:ext cx="7707086" cy="5232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A" b="0" i="0" u="none" strike="noStrike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CA" b="0" i="0" u="none" strike="noStrike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apt install </a:t>
            </a:r>
            <a:r>
              <a:rPr lang="en-CA" b="0" i="0" u="none" strike="noStrike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CA" b="0" i="0" u="none" strike="noStrike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CA" b="0" i="0" u="none" strike="noStrike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gcc</a:t>
            </a:r>
            <a:r>
              <a:rPr lang="en-CA" b="0" i="0" u="none" strike="noStrike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-arm-none-</a:t>
            </a:r>
            <a:r>
              <a:rPr lang="en-CA" b="0" i="0" u="none" strike="noStrike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eabi</a:t>
            </a:r>
            <a:r>
              <a:rPr lang="en-CA" b="0" i="0" u="none" strike="noStrike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CA" b="0" i="0" u="none" strike="noStrike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libnewlib</a:t>
            </a:r>
            <a:r>
              <a:rPr lang="en-CA" b="0" i="0" u="none" strike="noStrike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-arm-none-</a:t>
            </a:r>
            <a:r>
              <a:rPr lang="en-CA" b="0" i="0" u="none" strike="noStrike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eabi</a:t>
            </a:r>
            <a:r>
              <a:rPr lang="en-CA" b="0" i="0" u="none" strike="noStrike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CA" b="0" i="0" u="none" strike="noStrike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libstdc</a:t>
            </a:r>
            <a:r>
              <a:rPr lang="en-CA" b="0" i="0" u="none" strike="noStrike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++-arm-none-</a:t>
            </a:r>
            <a:r>
              <a:rPr lang="en-CA" b="0" i="0" u="none" strike="noStrike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eabi</a:t>
            </a:r>
            <a:r>
              <a:rPr lang="en-CA" b="0" i="0" u="none" strike="noStrike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CA" b="0" i="0" u="none" strike="noStrike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newlib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5286A7-A1FB-113A-1093-3C9488DB1B5D}"/>
              </a:ext>
            </a:extLst>
          </p:cNvPr>
          <p:cNvSpPr txBox="1"/>
          <p:nvPr/>
        </p:nvSpPr>
        <p:spPr>
          <a:xfrm>
            <a:off x="718457" y="2654685"/>
            <a:ext cx="7707086" cy="738664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7938">
              <a:buNone/>
            </a:pP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cd ~Development</a:t>
            </a:r>
          </a:p>
          <a:p>
            <a:pPr marL="7938">
              <a:buNone/>
            </a:pPr>
            <a:r>
              <a:rPr lang="en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 RPi; cd RPi</a:t>
            </a:r>
          </a:p>
          <a:p>
            <a:pPr marL="7938">
              <a:buNone/>
            </a:pP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git clone https://</a:t>
            </a:r>
            <a:r>
              <a:rPr lang="en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github.com</a:t>
            </a: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raspberrypi</a:t>
            </a: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/pico-</a:t>
            </a:r>
            <a:r>
              <a:rPr lang="en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sdk.git</a:t>
            </a:r>
            <a:endParaRPr lang="en-CA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C09693-77A2-6EC1-376B-79BF62094D88}"/>
              </a:ext>
            </a:extLst>
          </p:cNvPr>
          <p:cNvSpPr txBox="1"/>
          <p:nvPr/>
        </p:nvSpPr>
        <p:spPr>
          <a:xfrm>
            <a:off x="718457" y="3918275"/>
            <a:ext cx="7707086" cy="30777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git clone https://</a:t>
            </a:r>
            <a:r>
              <a:rPr lang="en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github.com</a:t>
            </a: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StevenKnudsen</a:t>
            </a: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/HackED2026Workshop.git</a:t>
            </a:r>
          </a:p>
        </p:txBody>
      </p:sp>
    </p:spTree>
    <p:extLst>
      <p:ext uri="{BB962C8B-B14F-4D97-AF65-F5344CB8AC3E}">
        <p14:creationId xmlns:p14="http://schemas.microsoft.com/office/powerpoint/2010/main" val="25512826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D31A8-A2D7-C48D-8FF8-B405F452B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RGB 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012115-C241-C30D-E965-69D79A7DCB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Let’s make sure the blink example works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The build will take a long time since all the examples will be compiled…</a:t>
            </a:r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51E2A2-63B1-EC3B-5AC5-1733B0114C51}"/>
              </a:ext>
            </a:extLst>
          </p:cNvPr>
          <p:cNvSpPr txBox="1"/>
          <p:nvPr/>
        </p:nvSpPr>
        <p:spPr>
          <a:xfrm>
            <a:off x="718457" y="1833086"/>
            <a:ext cx="7707086" cy="95410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7938">
              <a:buNone/>
            </a:pP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cd ~Development/HackED2026Workshop/C</a:t>
            </a:r>
          </a:p>
          <a:p>
            <a:pPr marL="7938">
              <a:buNone/>
            </a:pPr>
            <a:r>
              <a:rPr lang="en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 build; cd build</a:t>
            </a:r>
          </a:p>
          <a:p>
            <a:pPr marL="7938">
              <a:buNone/>
            </a:pPr>
            <a:r>
              <a:rPr lang="en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 ..</a:t>
            </a:r>
          </a:p>
          <a:p>
            <a:pPr marL="7938">
              <a:buNone/>
            </a:pP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make –j4</a:t>
            </a:r>
          </a:p>
        </p:txBody>
      </p:sp>
    </p:spTree>
    <p:extLst>
      <p:ext uri="{BB962C8B-B14F-4D97-AF65-F5344CB8AC3E}">
        <p14:creationId xmlns:p14="http://schemas.microsoft.com/office/powerpoint/2010/main" val="34139697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20B7C2-A3EF-3B13-2E1B-C69D03753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590B8-114F-6575-2309-409EDBB98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RGB 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6403D9-F5DA-B9FA-B195-B19FB544BE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When complete, reset the Zero while holding the boot select button. The Pico will mount as a storage device. Drag and drop </a:t>
            </a:r>
            <a:r>
              <a:rPr lang="en-US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~Development/</a:t>
            </a:r>
            <a:r>
              <a:rPr lang="en-CA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HackED2026Workshop/C</a:t>
            </a:r>
            <a:r>
              <a:rPr lang="en-US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/build/ RP2040_Zero_Test.uf2</a:t>
            </a:r>
            <a:r>
              <a:rPr lang="en-US" dirty="0">
                <a:highlight>
                  <a:srgbClr val="C0C0C0"/>
                </a:highlight>
              </a:rPr>
              <a:t> </a:t>
            </a:r>
            <a:r>
              <a:rPr lang="en-US" dirty="0"/>
              <a:t>onto the Zero</a:t>
            </a:r>
          </a:p>
          <a:p>
            <a:r>
              <a:rPr lang="en-US" dirty="0"/>
              <a:t>Will be listed as RPI-RP2 memory device</a:t>
            </a:r>
          </a:p>
          <a:p>
            <a:r>
              <a:rPr lang="en-US" dirty="0"/>
              <a:t>Drag and drop the uf2 file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The RGB LED should cycle</a:t>
            </a:r>
          </a:p>
        </p:txBody>
      </p:sp>
    </p:spTree>
    <p:extLst>
      <p:ext uri="{BB962C8B-B14F-4D97-AF65-F5344CB8AC3E}">
        <p14:creationId xmlns:p14="http://schemas.microsoft.com/office/powerpoint/2010/main" val="8924372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more tool – Wokwi.com</a:t>
            </a:r>
            <a:endParaRPr/>
          </a:p>
        </p:txBody>
      </p:sp>
      <p:sp>
        <p:nvSpPr>
          <p:cNvPr id="260" name="Google Shape;260;p43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071" y="0"/>
            <a:ext cx="7405849" cy="505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</a:t>
            </a:r>
            <a:r>
              <a:rPr lang="en" dirty="0" err="1"/>
              <a:t>Wokwi.com</a:t>
            </a:r>
            <a:r>
              <a:rPr lang="en" dirty="0"/>
              <a:t>?       </a:t>
            </a: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(from </a:t>
            </a:r>
            <a:r>
              <a:rPr lang="en" sz="1800" dirty="0" err="1">
                <a:latin typeface="Open Sans"/>
                <a:ea typeface="Open Sans"/>
                <a:cs typeface="Open Sans"/>
                <a:sym typeface="Open Sans"/>
              </a:rPr>
              <a:t>docs.wokwi.com</a:t>
            </a: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)</a:t>
            </a:r>
            <a:endParaRPr dirty="0"/>
          </a:p>
        </p:txBody>
      </p:sp>
      <p:sp>
        <p:nvSpPr>
          <p:cNvPr id="276" name="Google Shape;276;p46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/>
              <a:t>Wokwi</a:t>
            </a:r>
            <a:r>
              <a:rPr lang="en" dirty="0"/>
              <a:t> is an online Electronics simulator. You can use it to simulate Arduino, ESP32, STM32, and many other popular boards, parts and sensors.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Here are some quick examples of things you can make with </a:t>
            </a:r>
            <a:r>
              <a:rPr lang="en" dirty="0" err="1"/>
              <a:t>Wokwi</a:t>
            </a:r>
            <a:r>
              <a:rPr lang="en" dirty="0"/>
              <a:t>: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Arduino Uno "Hello World"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Blink an LED on ESP32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Monitor the weather on ATtiny85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Control 32 Servos with Arduino Mega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Animate an LED Matrix with </a:t>
            </a:r>
            <a:r>
              <a:rPr lang="en" dirty="0" err="1"/>
              <a:t>FastLED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7 Segment Counter with </a:t>
            </a:r>
            <a:r>
              <a:rPr lang="en" dirty="0" err="1"/>
              <a:t>MicroPython</a:t>
            </a:r>
            <a:r>
              <a:rPr lang="en" dirty="0"/>
              <a:t> on ESP32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277" name="Google Shape;277;p46"/>
          <p:cNvSpPr/>
          <p:nvPr/>
        </p:nvSpPr>
        <p:spPr>
          <a:xfrm>
            <a:off x="5502050" y="2757050"/>
            <a:ext cx="2528400" cy="1185900"/>
          </a:xfrm>
          <a:prstGeom prst="wave">
            <a:avLst>
              <a:gd name="adj1" fmla="val 12500"/>
              <a:gd name="adj2" fmla="val 0"/>
            </a:avLst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latin typeface="Open Sans"/>
                <a:ea typeface="Open Sans"/>
                <a:cs typeface="Open Sans"/>
                <a:sym typeface="Open Sans"/>
              </a:rPr>
              <a:t>…and Pico!</a:t>
            </a:r>
            <a:endParaRPr sz="2300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8050" y="0"/>
            <a:ext cx="5547901" cy="503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 RGB blinky</a:t>
            </a:r>
            <a:endParaRPr/>
          </a:p>
        </p:txBody>
      </p:sp>
      <p:pic>
        <p:nvPicPr>
          <p:cNvPr id="288" name="Google Shape;28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2625" y="0"/>
            <a:ext cx="5591374" cy="503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25" y="1419675"/>
            <a:ext cx="3657825" cy="30409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4CB2ADE-73AA-6971-2D78-E16D5E47C31C}"/>
              </a:ext>
            </a:extLst>
          </p:cNvPr>
          <p:cNvSpPr txBox="1"/>
          <p:nvPr/>
        </p:nvSpPr>
        <p:spPr>
          <a:xfrm>
            <a:off x="2624328" y="4727448"/>
            <a:ext cx="4113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wokwi.com</a:t>
            </a:r>
            <a:r>
              <a:rPr lang="en-US" dirty="0"/>
              <a:t>/projects/381422162724423681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Sources for the talk</a:t>
            </a:r>
            <a:endParaRPr dirty="0"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err="1"/>
              <a:t>github.com</a:t>
            </a:r>
            <a:r>
              <a:rPr lang="en" dirty="0"/>
              <a:t>/</a:t>
            </a:r>
            <a:r>
              <a:rPr lang="en" dirty="0" err="1"/>
              <a:t>StevenKnudsen</a:t>
            </a:r>
            <a:r>
              <a:rPr lang="en" dirty="0"/>
              <a:t>/HackED2026Workshop 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Assumptions</a:t>
            </a:r>
            <a:endParaRPr dirty="0"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6054199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You know how to program in at least one of the languages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" dirty="0"/>
              <a:t>Python or C</a:t>
            </a:r>
            <a:br>
              <a:rPr lang="en" dirty="0"/>
            </a:b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You have an RP2040-Zero or Raspberry Pi Pico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" name="Google Shape;93;p18">
            <a:extLst>
              <a:ext uri="{FF2B5EF4-FFF2-40B4-BE49-F238E27FC236}">
                <a16:creationId xmlns:a16="http://schemas.microsoft.com/office/drawing/2014/main" id="{2235E8CB-DDC5-A43D-7A83-1613ECC9A3C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7099" y="752163"/>
            <a:ext cx="2385000" cy="238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94;p18">
            <a:extLst>
              <a:ext uri="{FF2B5EF4-FFF2-40B4-BE49-F238E27FC236}">
                <a16:creationId xmlns:a16="http://schemas.microsoft.com/office/drawing/2014/main" id="{5F008AC6-3BAA-F03C-80E9-D013524EE7B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4535" t="30714" r="18757" b="26904"/>
          <a:stretch/>
        </p:blipFill>
        <p:spPr>
          <a:xfrm>
            <a:off x="6417099" y="2937244"/>
            <a:ext cx="2726901" cy="173257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7;p18">
            <a:extLst>
              <a:ext uri="{FF2B5EF4-FFF2-40B4-BE49-F238E27FC236}">
                <a16:creationId xmlns:a16="http://schemas.microsoft.com/office/drawing/2014/main" id="{F01DC146-877A-D9FC-11F5-B02AD774A47E}"/>
              </a:ext>
            </a:extLst>
          </p:cNvPr>
          <p:cNvSpPr txBox="1"/>
          <p:nvPr/>
        </p:nvSpPr>
        <p:spPr>
          <a:xfrm>
            <a:off x="6861897" y="4627535"/>
            <a:ext cx="2333303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" sz="7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Images from </a:t>
            </a:r>
            <a:r>
              <a:rPr lang="en" sz="7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digikey.ca</a:t>
            </a:r>
            <a:br>
              <a:rPr lang="en" sz="7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CA" sz="7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https://</a:t>
            </a:r>
            <a:r>
              <a:rPr lang="en-CA" sz="7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www.waveshare.com</a:t>
            </a:r>
            <a:r>
              <a:rPr lang="en-CA" sz="7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/wiki/RP2040-Zero</a:t>
            </a:r>
            <a:endParaRPr sz="7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F63B90-2520-A365-B7A4-418748D0BC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5961" y="3179291"/>
            <a:ext cx="2092538" cy="15694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1832DC-10EE-372B-7FCA-6FD9F3D669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04099" y="2158875"/>
            <a:ext cx="182880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21260-4C41-762C-550E-10809C713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RP2040 – Raspberry Pi Pico Processor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EB9175-515D-16BE-D17E-238AFC99AF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225225"/>
            <a:ext cx="8601955" cy="3354000"/>
          </a:xfrm>
        </p:spPr>
        <p:txBody>
          <a:bodyPr/>
          <a:lstStyle/>
          <a:p>
            <a:r>
              <a:rPr lang="en-US" dirty="0"/>
              <a:t>The RP2040 is the first processor chip designed and manufactured by (probably for) Raspberry Pi Ltd.</a:t>
            </a:r>
          </a:p>
          <a:p>
            <a:r>
              <a:rPr lang="en-US" dirty="0"/>
              <a:t>It’s a 32-bit dual-core ARM Cortex-M0+ microcontroller </a:t>
            </a:r>
          </a:p>
          <a:p>
            <a:r>
              <a:rPr lang="en-US" dirty="0"/>
              <a:t>It is very powerful, very inexpensive ($CA1.09 Qty 1)</a:t>
            </a:r>
          </a:p>
          <a:p>
            <a:r>
              <a:rPr lang="en-US" dirty="0"/>
              <a:t>The dual-cores are clocked at 133 MHz and can be overclocked to 250 MHz</a:t>
            </a:r>
          </a:p>
          <a:p>
            <a:r>
              <a:rPr lang="en-US" dirty="0"/>
              <a:t>This means under ideal conditions we can get from 266 to 500 million instructions per second (MIPS)</a:t>
            </a:r>
          </a:p>
        </p:txBody>
      </p:sp>
    </p:spTree>
    <p:extLst>
      <p:ext uri="{BB962C8B-B14F-4D97-AF65-F5344CB8AC3E}">
        <p14:creationId xmlns:p14="http://schemas.microsoft.com/office/powerpoint/2010/main" val="3610066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7BD60-7684-5834-96D0-A4B06CC02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Shameless Plug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C7409-BD4C-AAA9-174A-3EF126A2C2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5225"/>
            <a:ext cx="4976709" cy="3354000"/>
          </a:xfrm>
        </p:spPr>
        <p:txBody>
          <a:bodyPr/>
          <a:lstStyle/>
          <a:p>
            <a:r>
              <a:rPr lang="en-US" dirty="0"/>
              <a:t>In Mechatronics we have selected to base many labs and courses on using the Raspberry Pi Pico</a:t>
            </a:r>
          </a:p>
          <a:p>
            <a:r>
              <a:rPr lang="en-US" dirty="0"/>
              <a:t>Why?</a:t>
            </a:r>
          </a:p>
          <a:p>
            <a:r>
              <a:rPr lang="en-US" dirty="0"/>
              <a:t>It is contemporary</a:t>
            </a:r>
          </a:p>
          <a:p>
            <a:r>
              <a:rPr lang="en-US" dirty="0"/>
              <a:t>Exceptionally capable</a:t>
            </a:r>
          </a:p>
          <a:p>
            <a:r>
              <a:rPr lang="en-US" dirty="0"/>
              <a:t>Exceptional value</a:t>
            </a:r>
          </a:p>
          <a:p>
            <a:r>
              <a:rPr lang="en-US" dirty="0"/>
              <a:t>Something you might use in a Mechatronics system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58E149-7006-359E-0BFD-263EE22A7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8409" y="0"/>
            <a:ext cx="3855591" cy="504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331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34A8A-0207-62EA-CA04-16BA1D62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315924"/>
            <a:ext cx="3408721" cy="1415153"/>
          </a:xfrm>
        </p:spPr>
        <p:txBody>
          <a:bodyPr/>
          <a:lstStyle/>
          <a:p>
            <a:r>
              <a:rPr lang="en-US" dirty="0"/>
              <a:t>RP2040 </a:t>
            </a:r>
            <a:br>
              <a:rPr lang="en-US" dirty="0"/>
            </a:br>
            <a:r>
              <a:rPr lang="en-US" dirty="0"/>
              <a:t>vs Arduino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1C89589-D092-563F-9B32-4FAD7024F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5356" y="0"/>
            <a:ext cx="6988644" cy="9290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7558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2A990C-909F-4845-EDC0-BAED7E0C4B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F981B-3AD1-3ED0-C319-55217743C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315924"/>
            <a:ext cx="3408721" cy="1415153"/>
          </a:xfrm>
        </p:spPr>
        <p:txBody>
          <a:bodyPr/>
          <a:lstStyle/>
          <a:p>
            <a:r>
              <a:rPr lang="en-US" dirty="0"/>
              <a:t>RP2040 </a:t>
            </a:r>
            <a:br>
              <a:rPr lang="en-US" dirty="0"/>
            </a:br>
            <a:r>
              <a:rPr lang="en-US" dirty="0"/>
              <a:t>vs Arduino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777EE80-1153-3F7D-06BD-213D4113E3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5356" y="-4264884"/>
            <a:ext cx="6988644" cy="9290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086201"/>
      </p:ext>
    </p:extLst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1968</TotalTime>
  <Words>1490</Words>
  <Application>Microsoft Macintosh PowerPoint</Application>
  <PresentationFormat>On-screen Show (16:9)</PresentationFormat>
  <Paragraphs>185</Paragraphs>
  <Slides>37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Arial</vt:lpstr>
      <vt:lpstr>Open Sans</vt:lpstr>
      <vt:lpstr>Helvetica</vt:lpstr>
      <vt:lpstr>Roboto</vt:lpstr>
      <vt:lpstr>Courier New</vt:lpstr>
      <vt:lpstr>Economica</vt:lpstr>
      <vt:lpstr>Luxe</vt:lpstr>
      <vt:lpstr>HackED 2026 Introduction Raspberry Pi RP2040</vt:lpstr>
      <vt:lpstr>PowerPoint Presentation</vt:lpstr>
      <vt:lpstr>Outline</vt:lpstr>
      <vt:lpstr>Sources for the talk</vt:lpstr>
      <vt:lpstr>Assumptions</vt:lpstr>
      <vt:lpstr>RP2040 – Raspberry Pi Pico Processor</vt:lpstr>
      <vt:lpstr>Shameless Plug</vt:lpstr>
      <vt:lpstr>RP2040  vs Arduino</vt:lpstr>
      <vt:lpstr>RP2040  vs Arduino</vt:lpstr>
      <vt:lpstr>Raspberry Pi Pico and Pico W</vt:lpstr>
      <vt:lpstr>Raspberry Pi Pico and Pico W</vt:lpstr>
      <vt:lpstr>RP2040-Zero</vt:lpstr>
      <vt:lpstr>RP2040** Architecture</vt:lpstr>
      <vt:lpstr>Basic Architecture</vt:lpstr>
      <vt:lpstr>Basic Architecture</vt:lpstr>
      <vt:lpstr>ARM Cortex-M Family</vt:lpstr>
      <vt:lpstr>Rp2040-Zero</vt:lpstr>
      <vt:lpstr>Install Thonny (Win/Lin/macOS)</vt:lpstr>
      <vt:lpstr>Zero in boot select (bootsel) mode</vt:lpstr>
      <vt:lpstr>Install MicroPython</vt:lpstr>
      <vt:lpstr>  Install dialogue</vt:lpstr>
      <vt:lpstr> Connect</vt:lpstr>
      <vt:lpstr>PowerPoint Presentation</vt:lpstr>
      <vt:lpstr>Success!</vt:lpstr>
      <vt:lpstr>Cycle the RGB in Python</vt:lpstr>
      <vt:lpstr>Live demo</vt:lpstr>
      <vt:lpstr>GPIOs</vt:lpstr>
      <vt:lpstr>PowerPoint Presentation</vt:lpstr>
      <vt:lpstr>Getting started with the Zero - C/C++</vt:lpstr>
      <vt:lpstr>Toolchain and SDK install</vt:lpstr>
      <vt:lpstr>RGB example</vt:lpstr>
      <vt:lpstr>RGB example</vt:lpstr>
      <vt:lpstr>One more tool – Wokwi.com</vt:lpstr>
      <vt:lpstr>PowerPoint Presentation</vt:lpstr>
      <vt:lpstr>What is Wokwi.com?       (from docs.wokwi.com)</vt:lpstr>
      <vt:lpstr>PowerPoint Presentation</vt:lpstr>
      <vt:lpstr>Simple RGB blinky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Steven Knudsen</cp:lastModifiedBy>
  <cp:revision>6</cp:revision>
  <cp:lastPrinted>2026-02-21T01:29:03Z</cp:lastPrinted>
  <dcterms:modified xsi:type="dcterms:W3CDTF">2026-02-21T01:36:37Z</dcterms:modified>
</cp:coreProperties>
</file>